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9" r:id="rId2"/>
  </p:sldMasterIdLst>
  <p:notesMasterIdLst>
    <p:notesMasterId r:id="rId7"/>
  </p:notesMasterIdLst>
  <p:sldIdLst>
    <p:sldId id="319" r:id="rId3"/>
    <p:sldId id="320" r:id="rId4"/>
    <p:sldId id="321" r:id="rId5"/>
    <p:sldId id="322" r:id="rId6"/>
  </p:sldIdLst>
  <p:sldSz cx="12192000" cy="6858000"/>
  <p:notesSz cx="9926638" cy="679767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13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3DA"/>
    <a:srgbClr val="ECECEC"/>
    <a:srgbClr val="5F676A"/>
    <a:srgbClr val="2A363A"/>
    <a:srgbClr val="96C12C"/>
    <a:srgbClr val="FF6E1A"/>
    <a:srgbClr val="D4D3D4"/>
    <a:srgbClr val="00A06A"/>
    <a:srgbClr val="008188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4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1457"/>
        <p:guide pos="1373"/>
      </p:guideLst>
    </p:cSldViewPr>
  </p:slideViewPr>
  <p:notesTextViewPr>
    <p:cViewPr>
      <p:scale>
        <a:sx n="55" d="100"/>
        <a:sy n="55" d="100"/>
      </p:scale>
      <p:origin x="0" y="0"/>
    </p:cViewPr>
  </p:notesTextViewPr>
  <p:notesViewPr>
    <p:cSldViewPr snapToGrid="0">
      <p:cViewPr varScale="1">
        <p:scale>
          <a:sx n="154" d="100"/>
          <a:sy n="154" d="100"/>
        </p:scale>
        <p:origin x="7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1E6D-A3FC-5A42-A63B-D3C45CC7695F}" type="datetimeFigureOut">
              <a:rPr lang="nl-NL" smtClean="0"/>
              <a:pPr/>
              <a:t>4-5-2021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70548-7D16-2742-A878-1A0D50D38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86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Startpagina algemeen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0548-7D16-2742-A878-1A0D50D38A9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82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Startpagina algemeen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0548-7D16-2742-A878-1A0D50D38A9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Startpagina algemeen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0548-7D16-2742-A878-1A0D50D38A9E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9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Startpagina algemeen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0548-7D16-2742-A878-1A0D50D38A9E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28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jl zonder sloga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21" y="21476"/>
            <a:ext cx="7870429" cy="6683321"/>
          </a:xfrm>
          <a:prstGeom prst="rect">
            <a:avLst/>
          </a:prstGeom>
        </p:spPr>
      </p:pic>
      <p:pic>
        <p:nvPicPr>
          <p:cNvPr id="2" name="Afbeelding 1" descr="CROW-logo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5" y="5747512"/>
            <a:ext cx="1985210" cy="5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4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WIT SPREE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8304251" y="0"/>
            <a:ext cx="3904525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5DB0850-F920-3743-A902-070E2BE55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  <a:noFill/>
          <a:ln w="12700">
            <a:noFill/>
          </a:ln>
          <a:effectLst>
            <a:outerShdw blurRad="165100" dist="38100" dir="7680000" algn="t" rotWithShape="0">
              <a:schemeClr val="bg1">
                <a:lumMod val="50000"/>
                <a:alpha val="61000"/>
              </a:scheme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BCE3E5D-9D36-254B-93A0-5539A7A53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F935492-C96A-624E-95B2-7DBF0AFB08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2487" y="1609987"/>
            <a:ext cx="3563937" cy="44114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7" name="Afbeelding 6" descr="CROW-logo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7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WIT SP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55DB0850-F920-3743-A902-070E2BE55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  <a:noFill/>
          <a:ln w="12700">
            <a:noFill/>
          </a:ln>
          <a:effectLst>
            <a:outerShdw blurRad="165100" dist="38100" dir="7680000" algn="t" rotWithShape="0">
              <a:schemeClr val="bg1">
                <a:lumMod val="50000"/>
                <a:alpha val="61000"/>
              </a:scheme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BCE3E5D-9D36-254B-93A0-5539A7A53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pic>
        <p:nvPicPr>
          <p:cNvPr id="5" name="Afbeelding 4" descr="CROW-logo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9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GRIJS 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DCF7A4-4A2A-0D4D-952E-17EBC4705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2FDC5ABD-F5BB-FB4C-A0EB-374575F743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6980" y="2083444"/>
            <a:ext cx="9122357" cy="39379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l-NL" dirty="0"/>
              <a:t>infotekst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DA1EBEB-1BC5-764B-A972-4239E3DB77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0" y="1052412"/>
            <a:ext cx="9122358" cy="1031032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2A3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3B284EAB-0B2D-A540-B2F8-E8ADCFF218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6981" y="245616"/>
            <a:ext cx="9122356" cy="55562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 i="0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08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S GRIJS 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DCF7A4-4A2A-0D4D-952E-17EBC4705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2FDC5ABD-F5BB-FB4C-A0EB-374575F743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6979" y="2083444"/>
            <a:ext cx="9122357" cy="3937944"/>
          </a:xfrm>
        </p:spPr>
        <p:txBody>
          <a:bodyPr numCol="2" spcCol="576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3DA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nl-NL" dirty="0"/>
              <a:t>Infotekst tekst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DA1EBEB-1BC5-764B-A972-4239E3DB77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0" y="1052412"/>
            <a:ext cx="4285540" cy="1031032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2A3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3B284EAB-0B2D-A540-B2F8-E8ADCFF218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6981" y="245616"/>
            <a:ext cx="9122356" cy="55562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 i="0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62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GRIJS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DCF7A4-4A2A-0D4D-952E-17EBC4705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6808271B-463A-394B-AE34-810F98EB593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472487" y="2093456"/>
            <a:ext cx="3563937" cy="392793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nl-NL" dirty="0"/>
              <a:t>Platte tekst</a:t>
            </a:r>
          </a:p>
          <a:p>
            <a:pPr lvl="0"/>
            <a:r>
              <a:rPr lang="nl-NL" dirty="0" err="1"/>
              <a:t>Bullits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72203779-11A4-AB4E-AE5D-0AA1F159D12D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472488" y="1062424"/>
            <a:ext cx="3563937" cy="1031032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1800" b="1" i="0" kern="1000" cap="none" spc="20" baseline="0">
                <a:solidFill>
                  <a:srgbClr val="2A3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4D461F57-7702-8A41-A6CC-ACC5CEDA5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6981" y="245616"/>
            <a:ext cx="9122356" cy="55562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 i="0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8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GRIJS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DCF7A4-4A2A-0D4D-952E-17EBC4705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6808271B-463A-394B-AE34-810F98EB593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472487" y="2093456"/>
            <a:ext cx="3563937" cy="392793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nl-NL" dirty="0"/>
              <a:t>Platte tekst</a:t>
            </a:r>
          </a:p>
          <a:p>
            <a:pPr lvl="0"/>
            <a:r>
              <a:rPr lang="nl-NL" dirty="0" err="1"/>
              <a:t>Bullits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72203779-11A4-AB4E-AE5D-0AA1F159D12D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472488" y="1062424"/>
            <a:ext cx="3563937" cy="1031032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1800" b="1" i="0" kern="1000" cap="none" spc="20" baseline="0">
                <a:solidFill>
                  <a:srgbClr val="2A3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4D461F57-7702-8A41-A6CC-ACC5CEDA5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6981" y="245616"/>
            <a:ext cx="9122356" cy="55562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 i="0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FD8655-489D-EA4E-85DC-6A5E931587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438" y="1666046"/>
            <a:ext cx="7559903" cy="4617084"/>
          </a:xfrm>
          <a:prstGeom prst="rect">
            <a:avLst/>
          </a:prstGeom>
        </p:spPr>
      </p:pic>
      <p:pic>
        <p:nvPicPr>
          <p:cNvPr id="10" name="Afbeelding 9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5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GRIJ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DCF7A4-4A2A-0D4D-952E-17EBC4705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C6B83A76-4547-F74C-B57D-64D1D9B0B6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6980" y="1700213"/>
            <a:ext cx="9122357" cy="393794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nl-NL" dirty="0" err="1"/>
              <a:t>Bullits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005568A-3087-A64A-A635-96A70BC379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0" y="-40115"/>
            <a:ext cx="9122357" cy="845831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pic>
        <p:nvPicPr>
          <p:cNvPr id="8" name="Afbeelding 7" descr="CROW-logo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1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7061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GRIJ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00A3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DCF7A4-4A2A-0D4D-952E-17EBC4705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3555FB2-26F3-644C-A3EF-B5F39A6837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6980" y="1724628"/>
            <a:ext cx="9122358" cy="4296759"/>
          </a:xfrm>
        </p:spPr>
        <p:txBody>
          <a:bodyPr tIns="54000" bIns="54000" anchor="t" anchorCtr="0">
            <a:normAutofit/>
          </a:bodyPr>
          <a:lstStyle>
            <a:lvl1pPr marL="0" indent="0">
              <a:buClr>
                <a:srgbClr val="009DE0"/>
              </a:buClr>
              <a:buSzPct val="120000"/>
              <a:buFont typeface="Arial" pitchFamily="34" charset="0"/>
              <a:buNone/>
              <a:defRPr sz="3300" b="1" i="0" kern="100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9DE0"/>
              </a:buClr>
              <a:buSzPct val="120000"/>
              <a:buFont typeface="Arial" pitchFamily="34" charset="0"/>
              <a:buNone/>
              <a:defRPr sz="1600"/>
            </a:lvl2pPr>
            <a:lvl3pPr marL="914400" indent="0">
              <a:buClr>
                <a:srgbClr val="009DE0"/>
              </a:buClr>
              <a:buSzPct val="120000"/>
              <a:buFont typeface="Arial" pitchFamily="34" charset="0"/>
              <a:buNone/>
              <a:defRPr sz="1600"/>
            </a:lvl3pPr>
            <a:lvl4pPr marL="1371600" indent="0">
              <a:buClr>
                <a:srgbClr val="009DE0"/>
              </a:buClr>
              <a:buSzPct val="120000"/>
              <a:buFont typeface="Arial" pitchFamily="34" charset="0"/>
              <a:buNone/>
              <a:defRPr sz="1600"/>
            </a:lvl4pPr>
            <a:lvl5pPr marL="1828800" indent="0">
              <a:buClr>
                <a:srgbClr val="009DE0"/>
              </a:buClr>
              <a:buSzPct val="120000"/>
              <a:buFont typeface="Arial" pitchFamily="34" charset="0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‘missie slide’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9DD217-1E86-2B4E-BD9C-0B9C5E808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6"/>
          <a:stretch/>
        </p:blipFill>
        <p:spPr>
          <a:xfrm>
            <a:off x="10694443" y="6236368"/>
            <a:ext cx="1497557" cy="621632"/>
          </a:xfrm>
          <a:prstGeom prst="rect">
            <a:avLst/>
          </a:prstGeom>
        </p:spPr>
      </p:pic>
      <p:pic>
        <p:nvPicPr>
          <p:cNvPr id="12" name="Afbeelding 11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04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70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84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BLA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4D68A50-3D7D-534F-A9B1-9DB7108491EB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00A3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7F7C39-B5DA-E049-B628-0B8A677BD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EBE883F-FD47-B24E-82A4-5C22A6A7C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0" y="1052411"/>
            <a:ext cx="9122357" cy="2172995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4000" b="1" i="0" kern="1000" cap="none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5EB06CD2-C6AE-6545-95B8-D1AF1AB83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6981" y="3225800"/>
            <a:ext cx="9122358" cy="286702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C9DD217-1E86-2B4E-BD9C-0B9C5E808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6"/>
          <a:stretch/>
        </p:blipFill>
        <p:spPr>
          <a:xfrm>
            <a:off x="10694443" y="6236368"/>
            <a:ext cx="1497557" cy="621632"/>
          </a:xfrm>
          <a:prstGeom prst="rect">
            <a:avLst/>
          </a:prstGeom>
        </p:spPr>
      </p:pic>
      <p:pic>
        <p:nvPicPr>
          <p:cNvPr id="17" name="Afbeelding 16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6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4D68A50-3D7D-534F-A9B1-9DB7108491EB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00A3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7C8CD8C-DB70-0A4B-910D-970BF8FA3A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0" y="1052411"/>
            <a:ext cx="9122357" cy="2172995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4000" b="1" i="0" kern="1000" cap="none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Hoofdstuk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7F7C39-B5DA-E049-B628-0B8A677BD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432A4A-A36C-EC46-8E85-618FA87E1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6981" y="3225800"/>
            <a:ext cx="9122358" cy="286702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C9DD217-1E86-2B4E-BD9C-0B9C5E808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6"/>
          <a:stretch/>
        </p:blipFill>
        <p:spPr>
          <a:xfrm>
            <a:off x="10694443" y="6236368"/>
            <a:ext cx="1497557" cy="621632"/>
          </a:xfrm>
          <a:prstGeom prst="rect">
            <a:avLst/>
          </a:prstGeom>
        </p:spPr>
      </p:pic>
      <p:pic>
        <p:nvPicPr>
          <p:cNvPr id="11" name="Afbeelding 10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20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ETS WIT OP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4D68A50-3D7D-534F-A9B1-9DB7108491EB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00A3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7C8CD8C-DB70-0A4B-910D-970BF8FA3A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0" y="401961"/>
            <a:ext cx="9122357" cy="2172995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4000" b="1" i="0" kern="1000" cap="none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Hoofdstuk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7F7C39-B5DA-E049-B628-0B8A677BD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432A4A-A36C-EC46-8E85-618FA87E13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6981" y="2597818"/>
            <a:ext cx="9122358" cy="286702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Bullets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C9DD217-1E86-2B4E-BD9C-0B9C5E808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6"/>
          <a:stretch/>
        </p:blipFill>
        <p:spPr>
          <a:xfrm>
            <a:off x="10694443" y="6236368"/>
            <a:ext cx="1497557" cy="621632"/>
          </a:xfrm>
          <a:prstGeom prst="rect">
            <a:avLst/>
          </a:prstGeom>
        </p:spPr>
      </p:pic>
      <p:pic>
        <p:nvPicPr>
          <p:cNvPr id="16" name="Afbeelding 15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6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ROTONDE SP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2A8EE73-8CA1-244D-B53E-8F0057A94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869"/>
          <a:stretch/>
        </p:blipFill>
        <p:spPr>
          <a:xfrm>
            <a:off x="-1" y="0"/>
            <a:ext cx="8306583" cy="685800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8304251" y="0"/>
            <a:ext cx="3904525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1EF29EC-0991-5847-9E80-54D2B1CB4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DC15EA2-4DC3-4A4D-9A98-B5F2D9481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D0D18E72-ADBA-2945-B243-4E4CE29ED8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2487" y="1609987"/>
            <a:ext cx="3563937" cy="44114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13" name="Afbeelding 12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34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VIADUCT SP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A5F4EB-00A1-C549-9EBA-E6F040B01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2" y="0"/>
            <a:ext cx="12192000" cy="685800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8304251" y="0"/>
            <a:ext cx="3904525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703956-A5CD-5448-B44F-4ADD38E96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911ECB4-0078-5142-B7A6-9B3994C837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FE2E542-58EB-A242-B1FE-CBEBF3E4C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2487" y="1609987"/>
            <a:ext cx="3563937" cy="44114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NEEUWSCHUIVER SP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7F8207A-BF99-2C49-8C83-FC1274824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2" y="0"/>
            <a:ext cx="12192000" cy="685800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8304251" y="0"/>
            <a:ext cx="3904525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D72C717-3AF7-4445-AB4B-B4418E67A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543740D-E8C3-7140-AD03-035DDD4B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CB07FE00-CBDA-8249-A504-D2BDC5684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2487" y="1609987"/>
            <a:ext cx="3563937" cy="44114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BINNENSTAD SP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E063D4D-46BD-4A49-89E1-B445543A0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8294482" y="0"/>
            <a:ext cx="3904525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D72C717-3AF7-4445-AB4B-B4418E67A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EED79BE-A673-6C4F-9ADF-CEBE751536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E0450168-FDE9-7440-B16F-64787CA83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2487" y="1609987"/>
            <a:ext cx="3563937" cy="44114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AUTO SP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729B6A-8828-F44A-83E2-6379C6C71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071" r="-10071"/>
          <a:stretch/>
        </p:blipFill>
        <p:spPr>
          <a:xfrm>
            <a:off x="-8812" y="0"/>
            <a:ext cx="12192000" cy="685800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8304251" y="0"/>
            <a:ext cx="3904525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D72C717-3AF7-4445-AB4B-B4418E67A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21967D6-073A-624C-9874-BFF73C367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F25C333E-E5B3-6A42-AFD9-3A386D685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2487" y="1609987"/>
            <a:ext cx="3563937" cy="44114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ERASMUS BRUG SP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0E64AE-995A-9542-97E2-8D38A182E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400" y="0"/>
            <a:ext cx="12192000" cy="685800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8304251" y="0"/>
            <a:ext cx="3904525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D72C717-3AF7-4445-AB4B-B4418E67A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CFAB61E-675F-C942-91C0-746EEBC2F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A12492D-2B09-2744-AFF8-5C5988816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2487" y="1609987"/>
            <a:ext cx="3563937" cy="44114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BUS SP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2AA8EC-85F6-054C-822C-EB73F3562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87" r="-13387"/>
          <a:stretch/>
        </p:blipFill>
        <p:spPr>
          <a:xfrm>
            <a:off x="-22700" y="0"/>
            <a:ext cx="12192000" cy="685800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936E464-B9D0-2A47-B137-542E3161ACB4}"/>
              </a:ext>
            </a:extLst>
          </p:cNvPr>
          <p:cNvSpPr/>
          <p:nvPr userDrawn="1"/>
        </p:nvSpPr>
        <p:spPr>
          <a:xfrm>
            <a:off x="8304251" y="0"/>
            <a:ext cx="3904525" cy="68580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D72C717-3AF7-4445-AB4B-B4418E67A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72" t="37102" r="49261" b="6794"/>
          <a:stretch/>
        </p:blipFill>
        <p:spPr>
          <a:xfrm>
            <a:off x="-17624" y="-22862"/>
            <a:ext cx="12209624" cy="161499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D01063B-C893-3245-AE86-838FF42346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6981" y="20871"/>
            <a:ext cx="9939115" cy="780370"/>
          </a:xfrm>
        </p:spPr>
        <p:txBody>
          <a:bodyPr lIns="90000" tIns="252000" rIns="90000" bIns="144000" anchor="b">
            <a:normAutofit/>
          </a:bodyPr>
          <a:lstStyle>
            <a:lvl1pPr algn="l">
              <a:defRPr sz="2400" b="1" i="0" kern="1000" cap="none" spc="20" baseline="0">
                <a:solidFill>
                  <a:srgbClr val="5F67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1B80251C-6224-B94D-AE44-49DB35C3D8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2487" y="1609987"/>
            <a:ext cx="3563937" cy="44114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9" name="Afbeelding 8" descr="CROW-logo-transpara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41" y="6425410"/>
            <a:ext cx="999111" cy="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Basis pagina’s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2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useo Sans 300" pitchFamily="50" charset="0"/>
              </a:defRPr>
            </a:lvl1pPr>
          </a:lstStyle>
          <a:p>
            <a:fld id="{E23AE2B3-A4C3-B649-A1D8-9E0417E31DD0}" type="datetimeFigureOut">
              <a:rPr lang="nl-NL" smtClean="0"/>
              <a:pPr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useo Sans 300" pitchFamily="50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seo Sans 300" pitchFamily="50" charset="0"/>
              </a:defRPr>
            </a:lvl1pPr>
          </a:lstStyle>
          <a:p>
            <a:fld id="{7063CF70-D235-A640-BAB8-5B11A0B345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9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7" r:id="rId11"/>
    <p:sldLayoutId id="2147483684" r:id="rId12"/>
    <p:sldLayoutId id="2147483728" r:id="rId13"/>
    <p:sldLayoutId id="2147483702" r:id="rId14"/>
    <p:sldLayoutId id="2147483719" r:id="rId15"/>
    <p:sldLayoutId id="2147483703" r:id="rId16"/>
    <p:sldLayoutId id="2147483704" r:id="rId17"/>
    <p:sldLayoutId id="2147483726" r:id="rId18"/>
    <p:sldLayoutId id="214748372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 baseline="0">
          <a:solidFill>
            <a:srgbClr val="2A363A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Clr>
          <a:srgbClr val="00A3DA"/>
        </a:buClr>
        <a:buFont typeface="Arial" panose="020B0604020202020204" pitchFamily="34" charset="0"/>
        <a:buChar char="•"/>
        <a:defRPr sz="2400" kern="1200">
          <a:solidFill>
            <a:srgbClr val="2A36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3DA"/>
        </a:buClr>
        <a:buFont typeface="Arial"/>
        <a:buChar char="–"/>
        <a:defRPr sz="1800" kern="1200">
          <a:solidFill>
            <a:srgbClr val="2A36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A3DA"/>
        </a:buClr>
        <a:buSzPct val="75000"/>
        <a:buFont typeface="Arial" panose="020B0604020202020204" pitchFamily="34" charset="0"/>
        <a:buChar char="•"/>
        <a:tabLst/>
        <a:defRPr sz="1800" kern="1200">
          <a:solidFill>
            <a:srgbClr val="2A36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00A3DA"/>
        </a:buClr>
        <a:buFont typeface="Arial" panose="020B0604020202020204" pitchFamily="34" charset="0"/>
        <a:buChar char="•"/>
        <a:defRPr sz="1600" kern="1200">
          <a:solidFill>
            <a:srgbClr val="2A36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7061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7582" userDrawn="1">
          <p15:clr>
            <a:srgbClr val="F26B43"/>
          </p15:clr>
        </p15:guide>
        <p15:guide id="6" pos="5223" userDrawn="1">
          <p15:clr>
            <a:srgbClr val="F26B43"/>
          </p15:clr>
        </p15:guide>
        <p15:guide id="7" pos="5337" userDrawn="1">
          <p15:clr>
            <a:srgbClr val="F26B43"/>
          </p15:clr>
        </p15:guide>
        <p15:guide id="8" orient="horz" pos="3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Basis pagina’s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2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useo Sans 300" pitchFamily="50" charset="0"/>
              </a:defRPr>
            </a:lvl1pPr>
          </a:lstStyle>
          <a:p>
            <a:fld id="{E23AE2B3-A4C3-B649-A1D8-9E0417E31DD0}" type="datetimeFigureOut">
              <a:rPr lang="nl-NL" smtClean="0"/>
              <a:pPr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useo Sans 300" pitchFamily="50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seo Sans 300" pitchFamily="50" charset="0"/>
              </a:defRPr>
            </a:lvl1pPr>
          </a:lstStyle>
          <a:p>
            <a:fld id="{7063CF70-D235-A640-BAB8-5B11A0B3459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88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 baseline="0">
          <a:solidFill>
            <a:srgbClr val="2A363A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CECEC"/>
        </a:buClr>
        <a:buFont typeface="Arial"/>
        <a:buChar char="–"/>
        <a:defRPr sz="1800" b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bg1"/>
        </a:buClr>
        <a:buSzPct val="75000"/>
        <a:buFont typeface="Arial" panose="020B0604020202020204" pitchFamily="34" charset="0"/>
        <a:buChar char="•"/>
        <a:tabLst/>
        <a:defRPr sz="1800" b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00A3DA"/>
        </a:buClr>
        <a:buFont typeface="Arial" panose="020B0604020202020204" pitchFamily="34" charset="0"/>
        <a:buChar char="•"/>
        <a:defRPr sz="1600" kern="1200">
          <a:solidFill>
            <a:srgbClr val="2A36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7061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7582">
          <p15:clr>
            <a:srgbClr val="F26B43"/>
          </p15:clr>
        </p15:guide>
        <p15:guide id="6" pos="5223">
          <p15:clr>
            <a:srgbClr val="F26B43"/>
          </p15:clr>
        </p15:guide>
        <p15:guide id="7" pos="5337">
          <p15:clr>
            <a:srgbClr val="F26B43"/>
          </p15:clr>
        </p15:guide>
        <p15:guide id="8" orient="horz" pos="368">
          <p15:clr>
            <a:srgbClr val="F26B43"/>
          </p15:clr>
        </p15:guide>
        <p15:guide id="9" orient="horz" pos="14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nnekt.nl/nieuws/" TargetMode="External"/><Relationship Id="rId5" Type="http://schemas.openxmlformats.org/officeDocument/2006/relationships/hyperlink" Target="https://www.crow.nl/bijeenkomsten-en-congressen/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94CF4D-EDEC-4EF1-93C6-CB7805DB6689}"/>
              </a:ext>
            </a:extLst>
          </p:cNvPr>
          <p:cNvSpPr txBox="1"/>
          <p:nvPr/>
        </p:nvSpPr>
        <p:spPr>
          <a:xfrm>
            <a:off x="3079101" y="765528"/>
            <a:ext cx="1823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3200" dirty="0"/>
              <a:t>Terugblik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5F3B6E3-AC3B-462E-905F-B5E8FED17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39" y="864676"/>
            <a:ext cx="3124023" cy="43900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08B157-AA0F-411C-8C45-B7C7F092A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434" y="5354937"/>
            <a:ext cx="2813661" cy="15030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A09B686-E71B-43DD-B366-D822E1E73A3C}"/>
              </a:ext>
            </a:extLst>
          </p:cNvPr>
          <p:cNvSpPr txBox="1"/>
          <p:nvPr/>
        </p:nvSpPr>
        <p:spPr>
          <a:xfrm>
            <a:off x="3153742" y="1464906"/>
            <a:ext cx="373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Een jaar geleden lancering van </a:t>
            </a:r>
            <a:r>
              <a:rPr lang="nl-NL" dirty="0" err="1"/>
              <a:t>position</a:t>
            </a:r>
            <a:r>
              <a:rPr lang="nl-NL" dirty="0"/>
              <a:t> paper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3AE7D41-F745-4BE2-9990-BE7151C99501}"/>
              </a:ext>
            </a:extLst>
          </p:cNvPr>
          <p:cNvSpPr txBox="1"/>
          <p:nvPr/>
        </p:nvSpPr>
        <p:spPr>
          <a:xfrm>
            <a:off x="3153742" y="2460342"/>
            <a:ext cx="373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Start van dialoog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D8C4613-DE87-45D7-A7F7-1E9E09778BA9}"/>
              </a:ext>
            </a:extLst>
          </p:cNvPr>
          <p:cNvSpPr txBox="1"/>
          <p:nvPr/>
        </p:nvSpPr>
        <p:spPr>
          <a:xfrm>
            <a:off x="3153742" y="3207851"/>
            <a:ext cx="3736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Kernthema’s: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Openbare Ruimte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Verkeersveiligheid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Data</a:t>
            </a:r>
          </a:p>
          <a:p>
            <a:pPr marL="285750" indent="-285750" algn="l">
              <a:buFontTx/>
              <a:buChar char="-"/>
            </a:pPr>
            <a:r>
              <a:rPr lang="nl-NL" dirty="0" err="1"/>
              <a:t>Inclusiviteit</a:t>
            </a:r>
            <a:endParaRPr lang="nl-NL" dirty="0"/>
          </a:p>
          <a:p>
            <a:pPr marL="285750" indent="-285750" algn="l">
              <a:buFontTx/>
              <a:buChar char="-"/>
            </a:pPr>
            <a:r>
              <a:rPr lang="nl-NL" dirty="0"/>
              <a:t>Duurzaamheid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5D27F74-9060-45CA-977B-C7792B3FCAE7}"/>
              </a:ext>
            </a:extLst>
          </p:cNvPr>
          <p:cNvSpPr txBox="1"/>
          <p:nvPr/>
        </p:nvSpPr>
        <p:spPr>
          <a:xfrm>
            <a:off x="3209235" y="5268857"/>
            <a:ext cx="373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Handelingsperspectieven voor regulering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F32FA75-89F9-4ED7-84DE-4C7E53812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419" y="5747656"/>
            <a:ext cx="1983723" cy="5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4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94CF4D-EDEC-4EF1-93C6-CB7805DB6689}"/>
              </a:ext>
            </a:extLst>
          </p:cNvPr>
          <p:cNvSpPr txBox="1"/>
          <p:nvPr/>
        </p:nvSpPr>
        <p:spPr>
          <a:xfrm>
            <a:off x="3079101" y="765528"/>
            <a:ext cx="534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3200" dirty="0"/>
              <a:t>Webinar 10 november 2020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08B157-AA0F-411C-8C45-B7C7F092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89" y="5439828"/>
            <a:ext cx="2654750" cy="1418172"/>
          </a:xfrm>
          <a:prstGeom prst="rect">
            <a:avLst/>
          </a:prstGeom>
        </p:spPr>
      </p:pic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005D6F8-2EBF-4381-88E6-B5F7873B3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419" y="5747656"/>
            <a:ext cx="1983723" cy="59511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42C434F-9CB6-414D-AA4B-195D56B30468}"/>
              </a:ext>
            </a:extLst>
          </p:cNvPr>
          <p:cNvSpPr txBox="1"/>
          <p:nvPr/>
        </p:nvSpPr>
        <p:spPr>
          <a:xfrm>
            <a:off x="3079100" y="1966880"/>
            <a:ext cx="7165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Plenaire presentaties over LEV-kader en visie van de ANWB (</a:t>
            </a:r>
            <a:r>
              <a:rPr lang="nl-NL" dirty="0" err="1"/>
              <a:t>VidS</a:t>
            </a:r>
            <a:r>
              <a:rPr lang="nl-NL" dirty="0"/>
              <a:t>)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Deelsessies rondom de thema’s: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Openbare Ruimte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Verkeersveiligheid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Data</a:t>
            </a:r>
          </a:p>
          <a:p>
            <a:pPr marL="285750" indent="-285750" algn="l">
              <a:buFontTx/>
              <a:buChar char="-"/>
            </a:pPr>
            <a:r>
              <a:rPr lang="nl-NL" dirty="0" err="1"/>
              <a:t>Inclusiviteit</a:t>
            </a:r>
            <a:endParaRPr lang="nl-NL" dirty="0"/>
          </a:p>
          <a:p>
            <a:pPr marL="285750" indent="-285750" algn="l">
              <a:buFontTx/>
              <a:buChar char="-"/>
            </a:pPr>
            <a:r>
              <a:rPr lang="nl-NL" dirty="0"/>
              <a:t>Duurzaamheid</a:t>
            </a:r>
          </a:p>
        </p:txBody>
      </p:sp>
    </p:spTree>
    <p:extLst>
      <p:ext uri="{BB962C8B-B14F-4D97-AF65-F5344CB8AC3E}">
        <p14:creationId xmlns:p14="http://schemas.microsoft.com/office/powerpoint/2010/main" val="243478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94CF4D-EDEC-4EF1-93C6-CB7805DB6689}"/>
              </a:ext>
            </a:extLst>
          </p:cNvPr>
          <p:cNvSpPr txBox="1"/>
          <p:nvPr/>
        </p:nvSpPr>
        <p:spPr>
          <a:xfrm>
            <a:off x="3079101" y="765528"/>
            <a:ext cx="5459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3200" dirty="0"/>
              <a:t>Webinar 10 november 2020; </a:t>
            </a:r>
          </a:p>
          <a:p>
            <a:pPr algn="l"/>
            <a:r>
              <a:rPr lang="nl-NL" sz="3200" dirty="0"/>
              <a:t>belangrijkste issues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08B157-AA0F-411C-8C45-B7C7F092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89" y="5439828"/>
            <a:ext cx="2654750" cy="1418172"/>
          </a:xfrm>
          <a:prstGeom prst="rect">
            <a:avLst/>
          </a:prstGeom>
        </p:spPr>
      </p:pic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005D6F8-2EBF-4381-88E6-B5F7873B3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419" y="5747656"/>
            <a:ext cx="1983723" cy="59511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42C434F-9CB6-414D-AA4B-195D56B30468}"/>
              </a:ext>
            </a:extLst>
          </p:cNvPr>
          <p:cNvSpPr txBox="1"/>
          <p:nvPr/>
        </p:nvSpPr>
        <p:spPr>
          <a:xfrm>
            <a:off x="3079099" y="1908032"/>
            <a:ext cx="7165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/>
              <a:t>LEV kader gaat over meer dan stepjes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ANWB pleit voor ontwerpprincipe rondom verkeersmilieus en voertuigfamilies (in de stad)</a:t>
            </a:r>
          </a:p>
          <a:p>
            <a:endParaRPr lang="nl-NL" dirty="0"/>
          </a:p>
          <a:p>
            <a:r>
              <a:rPr lang="nl-NL" dirty="0"/>
              <a:t>Deelsessies rondom de thema’s: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Openbare Ruimte; (te) veel nadruk op auto, deelmobiliteit = ruimtewinst 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Verkeersveiligheid; weinig over ongevallen bekend, cijfers over fiets is reden tot zorg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Data; monitoring kansen vanuit deelfiets dashboard</a:t>
            </a:r>
          </a:p>
          <a:p>
            <a:pPr marL="285750" indent="-285750" algn="l">
              <a:buFontTx/>
              <a:buChar char="-"/>
            </a:pPr>
            <a:r>
              <a:rPr lang="nl-NL" dirty="0" err="1"/>
              <a:t>Inclusiviteit</a:t>
            </a:r>
            <a:r>
              <a:rPr lang="nl-NL" dirty="0"/>
              <a:t>; toegankelijkheid trottoirs, kansen buitengebied</a:t>
            </a:r>
          </a:p>
          <a:p>
            <a:pPr marL="285750" indent="-285750" algn="l">
              <a:buFontTx/>
              <a:buChar char="-"/>
            </a:pPr>
            <a:r>
              <a:rPr lang="nl-NL" dirty="0"/>
              <a:t>Duurzaamheid; vormen van deelmobiliteit versterken elkaar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5FADF37-CC4E-4E7F-B68F-497B0550FDE6}"/>
              </a:ext>
            </a:extLst>
          </p:cNvPr>
          <p:cNvSpPr txBox="1"/>
          <p:nvPr/>
        </p:nvSpPr>
        <p:spPr>
          <a:xfrm>
            <a:off x="3079099" y="5430648"/>
            <a:ext cx="631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Conclusie: behoefte aan verdieping</a:t>
            </a:r>
          </a:p>
        </p:txBody>
      </p:sp>
    </p:spTree>
    <p:extLst>
      <p:ext uri="{BB962C8B-B14F-4D97-AF65-F5344CB8AC3E}">
        <p14:creationId xmlns:p14="http://schemas.microsoft.com/office/powerpoint/2010/main" val="50333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94CF4D-EDEC-4EF1-93C6-CB7805DB6689}"/>
              </a:ext>
            </a:extLst>
          </p:cNvPr>
          <p:cNvSpPr txBox="1"/>
          <p:nvPr/>
        </p:nvSpPr>
        <p:spPr>
          <a:xfrm>
            <a:off x="3079101" y="765528"/>
            <a:ext cx="5945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3200" dirty="0"/>
              <a:t>3 aanvullende </a:t>
            </a:r>
            <a:r>
              <a:rPr lang="nl-NL" sz="3200" dirty="0" err="1"/>
              <a:t>webinars</a:t>
            </a:r>
            <a:r>
              <a:rPr lang="nl-NL" sz="3200" dirty="0"/>
              <a:t> in 2021</a:t>
            </a:r>
          </a:p>
          <a:p>
            <a:pPr algn="l"/>
            <a:r>
              <a:rPr lang="nl-NL" sz="3200" dirty="0"/>
              <a:t>Conclusies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08B157-AA0F-411C-8C45-B7C7F092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89" y="5439828"/>
            <a:ext cx="2654750" cy="1418172"/>
          </a:xfrm>
          <a:prstGeom prst="rect">
            <a:avLst/>
          </a:prstGeom>
        </p:spPr>
      </p:pic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005D6F8-2EBF-4381-88E6-B5F7873B3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419" y="5747656"/>
            <a:ext cx="1983723" cy="59511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42C434F-9CB6-414D-AA4B-195D56B30468}"/>
              </a:ext>
            </a:extLst>
          </p:cNvPr>
          <p:cNvSpPr txBox="1"/>
          <p:nvPr/>
        </p:nvSpPr>
        <p:spPr>
          <a:xfrm>
            <a:off x="3079097" y="1834056"/>
            <a:ext cx="7165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2 maart </a:t>
            </a:r>
            <a:r>
              <a:rPr lang="nl-NL" i="1" dirty="0"/>
              <a:t>data-delen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/>
              <a:t>Data delen is essentieel voor alle partijen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/>
              <a:t>Balans nodig in </a:t>
            </a:r>
            <a:r>
              <a:rPr lang="nl-NL" dirty="0" err="1"/>
              <a:t>nice</a:t>
            </a:r>
            <a:r>
              <a:rPr lang="nl-NL" dirty="0"/>
              <a:t>-</a:t>
            </a:r>
            <a:r>
              <a:rPr lang="nl-NL" dirty="0" err="1"/>
              <a:t>to</a:t>
            </a:r>
            <a:r>
              <a:rPr lang="nl-NL" dirty="0"/>
              <a:t>-have/</a:t>
            </a:r>
            <a:r>
              <a:rPr lang="nl-NL" dirty="0" err="1"/>
              <a:t>need</a:t>
            </a:r>
            <a:r>
              <a:rPr lang="nl-NL" dirty="0"/>
              <a:t>-</a:t>
            </a:r>
            <a:r>
              <a:rPr lang="nl-NL" dirty="0" err="1"/>
              <a:t>to</a:t>
            </a:r>
            <a:r>
              <a:rPr lang="nl-NL" dirty="0"/>
              <a:t>-have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 err="1"/>
              <a:t>Trusted</a:t>
            </a:r>
            <a:r>
              <a:rPr lang="nl-NL" dirty="0"/>
              <a:t> </a:t>
            </a:r>
            <a:r>
              <a:rPr lang="nl-NL" dirty="0" err="1"/>
              <a:t>third</a:t>
            </a:r>
            <a:r>
              <a:rPr lang="nl-NL" dirty="0"/>
              <a:t> party kan helpen</a:t>
            </a:r>
          </a:p>
          <a:p>
            <a:pPr algn="l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E9E26D-246F-4486-A26F-2E3E67AAAE00}"/>
              </a:ext>
            </a:extLst>
          </p:cNvPr>
          <p:cNvSpPr txBox="1"/>
          <p:nvPr/>
        </p:nvSpPr>
        <p:spPr>
          <a:xfrm>
            <a:off x="3079098" y="3324274"/>
            <a:ext cx="716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25 maart </a:t>
            </a:r>
            <a:r>
              <a:rPr lang="nl-NL" i="1" dirty="0"/>
              <a:t>verkeersveiligheid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/>
              <a:t>Belangrijke keuzes nodig over ‘plek op de weg’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/>
              <a:t>Wat doen we met de cargo-bikes/bakfietsen?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5060DE1-28EE-4446-953B-D0B42324A012}"/>
              </a:ext>
            </a:extLst>
          </p:cNvPr>
          <p:cNvSpPr txBox="1"/>
          <p:nvPr/>
        </p:nvSpPr>
        <p:spPr>
          <a:xfrm>
            <a:off x="3079096" y="4379912"/>
            <a:ext cx="716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15 april </a:t>
            </a:r>
            <a:r>
              <a:rPr lang="nl-NL" i="1" dirty="0"/>
              <a:t>openbare ruimte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/>
              <a:t>Trend van bezit naar gebruik (deelmobiliteit)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9DCDFAE-530F-4691-A9E9-310E42DC98FD}"/>
              </a:ext>
            </a:extLst>
          </p:cNvPr>
          <p:cNvSpPr txBox="1"/>
          <p:nvPr/>
        </p:nvSpPr>
        <p:spPr>
          <a:xfrm>
            <a:off x="3079096" y="5303242"/>
            <a:ext cx="416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Alle </a:t>
            </a:r>
            <a:r>
              <a:rPr lang="nl-NL" dirty="0" err="1"/>
              <a:t>webinars</a:t>
            </a:r>
            <a:r>
              <a:rPr lang="nl-NL" dirty="0"/>
              <a:t> zijn terug te zien: </a:t>
            </a:r>
            <a:r>
              <a:rPr lang="nl-NL" dirty="0">
                <a:hlinkClick r:id="rId5"/>
              </a:rPr>
              <a:t>https://www.crow.nl/bijeenkomsten-en-congressen/</a:t>
            </a:r>
            <a:endParaRPr lang="nl-NL" dirty="0"/>
          </a:p>
          <a:p>
            <a:r>
              <a:rPr lang="nl-NL" dirty="0"/>
              <a:t>en </a:t>
            </a:r>
            <a:r>
              <a:rPr lang="nl-NL" dirty="0">
                <a:hlinkClick r:id="rId6"/>
              </a:rPr>
              <a:t>https://www.connekt.nl/nieuws/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541840"/>
      </p:ext>
    </p:extLst>
  </p:cSld>
  <p:clrMapOvr>
    <a:masterClrMapping/>
  </p:clrMapOvr>
</p:sld>
</file>

<file path=ppt/theme/theme1.xml><?xml version="1.0" encoding="utf-8"?>
<a:theme xmlns:a="http://schemas.openxmlformats.org/drawingml/2006/main" name="CROW-template-JAN 2019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7C4A7E7-27B6-4FDF-94DF-215101D188C6}" vid="{9624F9A4-AC00-4D90-B52E-5B4AE8693309}"/>
    </a:ext>
  </a:extLst>
</a:theme>
</file>

<file path=ppt/theme/theme2.xml><?xml version="1.0" encoding="utf-8"?>
<a:theme xmlns:a="http://schemas.openxmlformats.org/drawingml/2006/main" name="BULLETS WIT OP 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7C4A7E7-27B6-4FDF-94DF-215101D188C6}" vid="{0B5521B7-EC6E-47E5-8785-7B4B27CF863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</TotalTime>
  <Words>236</Words>
  <Application>Microsoft Office PowerPoint</Application>
  <PresentationFormat>Breedbeeld</PresentationFormat>
  <Paragraphs>52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Museo Sans 300</vt:lpstr>
      <vt:lpstr>Wingdings</vt:lpstr>
      <vt:lpstr>CROW-template-JAN 2019</vt:lpstr>
      <vt:lpstr>BULLETS WIT OP BLAUW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</dc:creator>
  <cp:lastModifiedBy>Kievit, Eric De</cp:lastModifiedBy>
  <cp:revision>14</cp:revision>
  <cp:lastPrinted>2019-01-03T11:27:59Z</cp:lastPrinted>
  <dcterms:created xsi:type="dcterms:W3CDTF">2020-11-09T14:37:25Z</dcterms:created>
  <dcterms:modified xsi:type="dcterms:W3CDTF">2021-05-04T10:27:31Z</dcterms:modified>
</cp:coreProperties>
</file>